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activeX/activeX1.xml" ContentType="application/vnd.ms-office.activeX+xml"/>
  <Override PartName="/ppt/notesSlides/notesSlide14.xml" ContentType="application/vnd.openxmlformats-officedocument.presentationml.notesSlide+xml"/>
  <Override PartName="/ppt/activeX/activeX2.xml" ContentType="application/vnd.ms-office.activeX+xml"/>
  <Override PartName="/ppt/notesSlides/notesSlide15.xml" ContentType="application/vnd.openxmlformats-officedocument.presentationml.notesSlide+xml"/>
  <Override PartName="/ppt/activeX/activeX3.xml" ContentType="application/vnd.ms-office.activeX+xml"/>
  <Override PartName="/ppt/notesSlides/notesSlide16.xml" ContentType="application/vnd.openxmlformats-officedocument.presentationml.notesSlide+xml"/>
  <Override PartName="/ppt/activeX/activeX4.xml" ContentType="application/vnd.ms-office.activeX+xml"/>
  <Override PartName="/ppt/notesSlides/notesSlide17.xml" ContentType="application/vnd.openxmlformats-officedocument.presentationml.notesSlide+xml"/>
  <Override PartName="/ppt/activeX/activeX5.xml" ContentType="application/vnd.ms-office.activeX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2" r:id="rId9"/>
    <p:sldId id="270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68" r:id="rId18"/>
    <p:sldId id="269" r:id="rId19"/>
    <p:sldId id="275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660066"/>
    <a:srgbClr val="777777"/>
    <a:srgbClr val="9933FF"/>
    <a:srgbClr val="FF3399"/>
    <a:srgbClr val="0000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475" autoAdjust="0"/>
  </p:normalViewPr>
  <p:slideViewPr>
    <p:cSldViewPr>
      <p:cViewPr varScale="1">
        <p:scale>
          <a:sx n="109" d="100"/>
          <a:sy n="109" d="100"/>
        </p:scale>
        <p:origin x="34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Documents and Settings\davidcondor\Desktop\2006-2007earthscience presentations\chapter-3\Sectio-2 mineral identification\flashes and videos\Gold.as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20267"/>
  <ax:ocxPr ax:name="_cy" ax:value="13811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C:\Documents and Settings\davidcondor\Desktop\2006-2007earthscience presentations\chapter-3\Sectio-2 mineral identification\flashes and videos\minid.asf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19262"/>
  <ax:ocxPr ax:name="_cy" ax:value="13970"/>
</ax:ocx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D8FDEDCB-6221-8CE2-97DE-1F0CE92C01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19EB9AB-84FE-9EC4-88DD-EDCF976921B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9460" name="Rectangle 4">
            <a:extLst>
              <a:ext uri="{FF2B5EF4-FFF2-40B4-BE49-F238E27FC236}">
                <a16:creationId xmlns:a16="http://schemas.microsoft.com/office/drawing/2014/main" id="{0C689E15-BC71-42C6-185E-C0D23607F074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9461" name="Rectangle 5">
            <a:extLst>
              <a:ext uri="{FF2B5EF4-FFF2-40B4-BE49-F238E27FC236}">
                <a16:creationId xmlns:a16="http://schemas.microsoft.com/office/drawing/2014/main" id="{1EDD5FBD-95D8-D61A-F70A-B7ED5B6BC5B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D6AB7638-1B03-D419-8371-64D2945FA2A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9463" name="Rectangle 7">
            <a:extLst>
              <a:ext uri="{FF2B5EF4-FFF2-40B4-BE49-F238E27FC236}">
                <a16:creationId xmlns:a16="http://schemas.microsoft.com/office/drawing/2014/main" id="{5CBDCA48-0293-EDC4-1BB2-E6AE5001CD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78C6F-B8D9-4431-8365-DCC45B86C5C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7CBDAC3-0344-4170-0EDE-B5514649DA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4EB8CF-95B5-424F-98D8-004D2B2B60F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8674" name="Rectangle 2">
            <a:extLst>
              <a:ext uri="{FF2B5EF4-FFF2-40B4-BE49-F238E27FC236}">
                <a16:creationId xmlns:a16="http://schemas.microsoft.com/office/drawing/2014/main" id="{4C8B3D6A-0013-4796-E81B-21C78C56A1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4F7FCEF-7839-92B2-EB52-161CF24264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51E7EE8-0DD6-739F-63E5-AB41369BC1B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ABD211-7E41-4681-9C5A-D751F8992E3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45F1D4F1-87C2-5873-3A11-DED775864E7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21F53153-B599-8390-8A9D-DF78DADF7C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A445C10-9BB5-1B32-13E9-478A796EA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8C93CA-E4D5-4A96-AB81-9C31B8B2423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EBE5B860-6BDA-62FD-3BBA-BC37FF9D59A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655F8C7D-55EC-499C-DE1E-25B9DDC75F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7AEDC11-F7D1-43BF-5BC6-094F9D06F06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415397-9D29-418A-AB82-565BDCDD4984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A5CE3023-14F2-B5C5-6968-EA1280BEEC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AAA96A13-08BB-086E-5AC3-5A27CFFA73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42F229D-602C-0820-8910-BDFBEB9D57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EC532A-E2D8-4386-82C6-F013587B866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17C8AEB0-E80F-DF41-91B6-B81975B6610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EAAFE4C-D296-AE82-A319-810C5A807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63F2293-3DBD-0846-7425-1CE483216D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5FF67D-D16F-470D-BC77-C660532A25AA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C5588A8D-155C-E3D3-D7FC-0427814CAD8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2D0EE4DF-6E9C-0374-9A29-4D19AE5B75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bilgisayarda tekrardan object properties altndaki movie adresinin guncellenmesi gerekir.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7DE5879-D7F4-FE24-AE80-5BD137616C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811D5D-6881-4E57-91F3-9B81F173C72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10790D80-A6F9-2277-AA47-269480BEE6F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56EC4E41-8FBC-A8FF-4EBF-CD6866727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BD74C4-04E9-28FB-559E-7FD5096040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358D85-232D-40D8-8D0F-FA1D58BBDAE8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495E48DA-B76B-7B23-FA0A-7693456EDE0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05B932EC-3712-19CB-85B3-840610F81B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A0C82B5-297D-D0BC-AD32-5CF50CD02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29821-1903-4853-8BDA-0AA3F82582D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6B673671-BA4A-6045-E447-CA77FC99DC4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E43C66D-B488-D420-84D2-A88766F978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bilgisayara tasindigi zaman linkerlinin tekrardan duzenlenmesi gerekir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40C193-890D-C910-2253-736E0190FA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5EF6F2-21B9-4332-ACA2-88B4129F4F5F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21506" name="Rectangle 2">
            <a:extLst>
              <a:ext uri="{FF2B5EF4-FFF2-40B4-BE49-F238E27FC236}">
                <a16:creationId xmlns:a16="http://schemas.microsoft.com/office/drawing/2014/main" id="{056DCA5C-A14E-A454-BE26-7A57043FE1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627DBE75-C85B-1BBE-82CC-B5C2FA8C17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Baska bilgisayra tasindigi zaman linklerinin tekraradan duzenlenmesi gerekir.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E3955F0-62A4-9836-7A8A-5517A9FE8B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6692B-C10C-4E1F-AFBB-0FAAC791F413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6A3C2820-7F44-3A56-6808-5C4BE0CCF12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5C78A02D-378D-6C51-A62E-5954C5C0A6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976D5C9-FF9A-8BDD-E806-9C47F2072E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1CE6A7-CAB6-4E63-96A7-185F08E2427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29AF8074-4A40-C412-1B04-328F020F869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A0D2F40E-9979-9D07-9A47-2F47246FE0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F4078A7-55D6-3AA8-64C1-6D9BD95962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60A94D-A6CD-4E2D-9A4C-E5470ECD0C5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79EDA7FD-03FF-B4F7-AFDD-048A15B318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AB18DD4-3355-DB26-5967-475D3F63B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54E25C-6179-91E8-4985-CEDFACBCD5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DEFA21-AD42-42D2-A298-D0D689B8F2A0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E910E687-E55D-038C-D0CB-344D3DDB6E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CFF767BA-45C9-F06B-8C25-F02257062F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76EF2B-EA94-4D53-0E59-6CD53154D4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41C5F2-F1FD-4CC3-AEF9-97EE8B6A49C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5267D805-B3D1-79B7-1985-4EEA9DDDE1B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id="{0DE6FBC1-D9F3-1D26-E4DE-945B14D286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29FD403-61B6-AFC7-ED35-C136439B28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15C462-9C3F-480A-B196-A3D89FB5F1CE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C45B989A-CFB2-0DDF-4FDA-348D849A848A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DFF5C237-3029-AC7B-1C52-6B7C55304D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E1E284-E303-6087-3C97-352D498AAB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6470B-586D-49BE-A27D-CA74623BAC90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6D3D4099-C752-636E-9FB2-90E9C5E741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877CD4B3-F91C-1F1D-4C79-0C68014515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4DE43B1-3FDA-3DF5-17ED-F0B9C0960A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D55D75-EAD3-470A-A365-B8AF7A2125B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F475833A-7C10-1B17-DB62-C35FDA42F168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C131B4D5-FB93-6AAF-8561-A10B41DC78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DF7DA26-7EB0-CB5B-4E4C-821ED982B2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9B6860-4021-46D1-B1CC-EB887C3F9EE1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A6B86BD-E3C5-0325-D6A7-CD529E70465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60D0DFB-DC88-FF8E-6827-E7439EF218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58E7C-F838-8B5A-21B6-66D04AA88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88F9A9-8A64-6F2E-0EA4-0E122491A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79985-8A97-3ED0-A577-4AEC7124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8A9335-65CF-DE57-4574-8D3185617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1CC0E-9B9A-6170-1B32-BC3A824B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274E7-4D95-46B2-A385-5B2AC97F43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9641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F2430-3FF0-E76A-BB47-71E6CD487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C539AD-B034-2F52-C3DC-7998977C01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E90D2E-964E-5C32-C1EC-524B4907F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1B93F-FF38-6C53-4E8D-BEFA6F343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8A7B2-6F0B-1AF1-A342-E824DFF6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75D13-6DC6-432E-952F-24047AD9C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988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59A285-FF61-C93E-EDF5-EBD063521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4E51-68C5-E083-91FE-3D30DCBB8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5F2D6-9989-6684-4AAF-9620BC4F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0A72-4F09-4A52-439B-961DECE22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2A89E3-167D-A77F-3E11-3644F4555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71A2F-19B9-4193-AE09-CD6D2BB99A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742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0B6C6-F69B-F1AD-C9F2-41B0EA8F4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6C8D2-6D4D-1C86-7113-583D0EBD93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CA032-F93B-DC30-F56C-8C857B251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FB9B3-3030-7EA6-AADA-D95D79C3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9555C-19A0-1CA3-BBF6-510F5256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77A7D-D1EA-4A97-96FE-5A4C598F4E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76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9E887-F3E7-B813-50C2-5DD80E6A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87014-57FB-0917-5A69-07ED27150A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5A06B-F08C-9425-73CE-4C8D6C35E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600A4-50EE-37DB-0128-805261E8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F36C30-9F00-8CCF-8726-AD604D71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C03E8-7FDA-4631-B512-A8FFA7768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824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C3677-D971-29DD-0665-B8782F544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6C7C68-D0BC-94F5-D23A-74C9D91928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3AD956-13E3-F4B4-A50E-11CF7843F8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67806-C23E-F692-2849-C243436AC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55AF3-6F3D-E0C8-DA40-B6B48E1B5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20D8F-BA2C-342E-AC50-3D3BB9C5C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E9B5A3-9DCD-4A3E-A616-9D8FCF0D3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8387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55A9B-1784-6233-342D-874E7C73F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093E7-B761-A95A-4C82-39A2F0052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6EF87-E926-3C0A-A47D-252D24FA95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5961AE-C80F-FAD6-7C9D-71F56D4465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C36FAC-45F2-A22E-0B6C-DAB19105C5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A24301-00DC-0755-DD1F-817AD966D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F65D44-D455-2A5D-961D-7764FB4D6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AD78F5-3599-50D5-7D0B-B92318B45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71141-5739-47B3-AE0A-5034E6153C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695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97C6E-2023-ACD0-A1FC-44C3BCF2A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6D0F60-9217-3F5E-6A91-3D10587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4A036-F093-AB18-DF49-C863B9F9E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416F00-22AA-501E-D182-EFD895737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4562A8-9FC9-400D-9953-4A4B7B6A6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055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1D415-7CEC-CBC1-2E11-A3211DF06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006CFD-A675-A646-9F74-1F9D51662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2D295-248E-CB43-00FA-AFFC19488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B45-E017-485D-8D8E-C31C53BF3A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21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197DB-E397-5E35-A6F9-3401252F7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6CC3B-E3A1-18C0-580F-B2E6F7B94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5FA53-8998-864F-8B15-2F6935203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FA84A7-DB4F-A534-B1A5-B1E5A375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48F387-BF87-F6CA-9AB6-7E01B2651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49DA0F-CEE0-DCBD-0FD5-CA1CADD8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06095-FC48-4B16-9EBC-5DF6F22C22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0455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5E4C1-B202-E946-B5D7-1AED7A912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0A247-FC5B-6854-B050-6FA60F115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64BEB-1D77-D9DD-F9E9-34E6536361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B73063-FE84-5274-2FAD-4772C543D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94492E-E507-42D9-184B-AFF47AE98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C41B0-9F48-CC5A-A772-BB15C2764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E2C0E-CF71-4055-9DAA-37A8AD2E43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66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9054CD41-F90A-83D2-8B88-C1EE8514F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64CB3F1-DAEC-93D6-CFB3-BF528CA85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CFDC95D-7292-0997-6A75-A780DF492D2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FC430FC-59B9-B7A2-EF0C-767E2BE7E8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D8B00C-C25C-1E56-2B8B-493B19DF07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9CC696-9B5E-4486-8012-F600D7296B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3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control" Target="../activeX/activeX5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slide" Target="slide4.xml"/><Relationship Id="rId7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5.xml"/><Relationship Id="rId9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%08next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Relationship Id="rId5" Type="http://schemas.openxmlformats.org/officeDocument/2006/relationships/image" Target="../media/image5.jpeg"/><Relationship Id="rId4" Type="http://schemas.openxmlformats.org/officeDocument/2006/relationships/image" Target="%08prev.jpg%20%20%20%20%20%20%20%20%20%20%20%20%20%20%20%20%20%20%20%20%20%20%20%20%20%20%20%20%20%20%20%20%20%20%20%20%20%20%20%20%20%20%20%20%20%20%20%20%20%20%20%20%20%20%2000013FCE%07MacOS%209%20%20%20%20%20%20%20%20%20%20%20%20%20%20%20%20%20%20%20%20%20%20%20%20B5FADE23: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BA3C0A2A-0B1E-4D10-A948-658110332F6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Section-2 </a:t>
            </a:r>
            <a:b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Identification</a:t>
            </a:r>
            <a:b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pg.68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C607517-91D1-9696-7C50-92A76109AF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Streak</a:t>
            </a:r>
            <a:r>
              <a:rPr lang="en-US" altLang="en-US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25473A48-A610-BD83-4C60-275582908D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When a mineral is rubbed across a piece of porcelain tile a streak of powdered mineral is left behind.</a:t>
            </a:r>
          </a:p>
        </p:txBody>
      </p:sp>
      <p:pic>
        <p:nvPicPr>
          <p:cNvPr id="9223" name="Picture 7">
            <a:extLst>
              <a:ext uri="{FF2B5EF4-FFF2-40B4-BE49-F238E27FC236}">
                <a16:creationId xmlns:a16="http://schemas.microsoft.com/office/drawing/2014/main" id="{0FADAF19-5F79-A51B-3667-3D2DD3C3D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38"/>
            <a:ext cx="4114800" cy="33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5" name="Picture 9">
            <a:extLst>
              <a:ext uri="{FF2B5EF4-FFF2-40B4-BE49-F238E27FC236}">
                <a16:creationId xmlns:a16="http://schemas.microsoft.com/office/drawing/2014/main" id="{F51DE715-C7E7-0C21-7022-93737E1A5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572000" cy="33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8" name="Group 12">
            <a:extLst>
              <a:ext uri="{FF2B5EF4-FFF2-40B4-BE49-F238E27FC236}">
                <a16:creationId xmlns:a16="http://schemas.microsoft.com/office/drawing/2014/main" id="{EA2DEF81-35FE-A3FF-A102-3FCE9F1017EF}"/>
              </a:ext>
            </a:extLst>
          </p:cNvPr>
          <p:cNvGrpSpPr>
            <a:grpSpLocks/>
          </p:cNvGrpSpPr>
          <p:nvPr/>
        </p:nvGrpSpPr>
        <p:grpSpPr bwMode="auto">
          <a:xfrm>
            <a:off x="2286000" y="4138613"/>
            <a:ext cx="3308350" cy="1728787"/>
            <a:chOff x="1440" y="2607"/>
            <a:chExt cx="2084" cy="1089"/>
          </a:xfrm>
        </p:grpSpPr>
        <p:sp>
          <p:nvSpPr>
            <p:cNvPr id="9226" name="AutoShape 10">
              <a:extLst>
                <a:ext uri="{FF2B5EF4-FFF2-40B4-BE49-F238E27FC236}">
                  <a16:creationId xmlns:a16="http://schemas.microsoft.com/office/drawing/2014/main" id="{86771567-766E-CF28-751C-D27D57F825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3360"/>
              <a:ext cx="1200" cy="336"/>
            </a:xfrm>
            <a:prstGeom prst="leftArrow">
              <a:avLst>
                <a:gd name="adj1" fmla="val 50000"/>
                <a:gd name="adj2" fmla="val 89286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227" name="AutoShape 11">
              <a:extLst>
                <a:ext uri="{FF2B5EF4-FFF2-40B4-BE49-F238E27FC236}">
                  <a16:creationId xmlns:a16="http://schemas.microsoft.com/office/drawing/2014/main" id="{B8358B7F-1C4A-F64B-2B3E-355E795F243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2650454">
              <a:off x="2264" y="2607"/>
              <a:ext cx="1260" cy="336"/>
            </a:xfrm>
            <a:prstGeom prst="leftArrow">
              <a:avLst>
                <a:gd name="adj1" fmla="val 50000"/>
                <a:gd name="adj2" fmla="val 9375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9229" name="AutoShape 13">
            <a:hlinkClick r:id="rId5" action="ppaction://hlinksldjump"/>
            <a:extLst>
              <a:ext uri="{FF2B5EF4-FFF2-40B4-BE49-F238E27FC236}">
                <a16:creationId xmlns:a16="http://schemas.microsoft.com/office/drawing/2014/main" id="{C54150D5-8CC6-3C69-CB9B-B1AD3FF06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A9ACB3E1-B253-928B-EE0E-AD6C1728C2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 u="sng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Cleavage</a:t>
            </a:r>
            <a:endParaRPr lang="en-US" altLang="en-US" sz="5400" b="1" u="sng">
              <a:solidFill>
                <a:srgbClr val="FF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2F2CD3A-53D3-81E8-7D55-2D1B5B27A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000" u="sng">
                <a:solidFill>
                  <a:srgbClr val="FF3399"/>
                </a:solidFill>
                <a:latin typeface="Alba" pitchFamily="2" charset="0"/>
              </a:rPr>
              <a:t>Cleavage</a:t>
            </a:r>
            <a:r>
              <a:rPr lang="en-US" altLang="en-US"/>
              <a:t> is the way that mineral breaks.</a:t>
            </a:r>
          </a:p>
          <a:p>
            <a:r>
              <a:rPr lang="en-US" altLang="en-US"/>
              <a:t>Minerals that break along smooth, flat surfaces have cleavage.</a:t>
            </a:r>
          </a:p>
          <a:p>
            <a:r>
              <a:rPr lang="en-US" altLang="en-US"/>
              <a:t>Mica has cleavage</a:t>
            </a:r>
          </a:p>
          <a:p>
            <a:pPr>
              <a:buFontTx/>
              <a:buNone/>
            </a:pPr>
            <a:endParaRPr lang="en-US" altLang="en-US"/>
          </a:p>
          <a:p>
            <a:endParaRPr lang="en-US" altLang="en-US"/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C5133892-7882-0D98-E30C-52744D215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98913"/>
            <a:ext cx="4038600" cy="285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7" name="Picture 7">
            <a:extLst>
              <a:ext uri="{FF2B5EF4-FFF2-40B4-BE49-F238E27FC236}">
                <a16:creationId xmlns:a16="http://schemas.microsoft.com/office/drawing/2014/main" id="{DC2C5873-93F1-EAD0-23DD-91F023A946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17963"/>
            <a:ext cx="41148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10299F87-D1E2-A562-44D5-758319CD0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DA65EB3F-714C-8460-407D-B67A23F2B4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54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5400" b="1" u="sng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Fracture!...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26A02CB-FB18-4EC0-319E-F5F376F97F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Mineral that breaks uneven, rough, or jagged surfaces have fracture.</a:t>
            </a:r>
          </a:p>
          <a:p>
            <a:r>
              <a:rPr lang="en-US" altLang="en-US"/>
              <a:t>Quartz has fracture</a:t>
            </a:r>
          </a:p>
        </p:txBody>
      </p:sp>
      <p:grpSp>
        <p:nvGrpSpPr>
          <p:cNvPr id="11271" name="Group 7">
            <a:extLst>
              <a:ext uri="{FF2B5EF4-FFF2-40B4-BE49-F238E27FC236}">
                <a16:creationId xmlns:a16="http://schemas.microsoft.com/office/drawing/2014/main" id="{492D7646-5369-4FFC-E2B7-C953EBB2CBBA}"/>
              </a:ext>
            </a:extLst>
          </p:cNvPr>
          <p:cNvGrpSpPr>
            <a:grpSpLocks/>
          </p:cNvGrpSpPr>
          <p:nvPr/>
        </p:nvGrpSpPr>
        <p:grpSpPr bwMode="auto">
          <a:xfrm>
            <a:off x="2457450" y="3686175"/>
            <a:ext cx="4229100" cy="3171825"/>
            <a:chOff x="1548" y="2322"/>
            <a:chExt cx="2664" cy="1998"/>
          </a:xfrm>
        </p:grpSpPr>
        <p:pic>
          <p:nvPicPr>
            <p:cNvPr id="11269" name="Picture 5">
              <a:extLst>
                <a:ext uri="{FF2B5EF4-FFF2-40B4-BE49-F238E27FC236}">
                  <a16:creationId xmlns:a16="http://schemas.microsoft.com/office/drawing/2014/main" id="{69984319-BB96-F7A0-AD9B-6784E07E16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" y="2322"/>
              <a:ext cx="2664" cy="19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Rectangle 6">
              <a:extLst>
                <a:ext uri="{FF2B5EF4-FFF2-40B4-BE49-F238E27FC236}">
                  <a16:creationId xmlns:a16="http://schemas.microsoft.com/office/drawing/2014/main" id="{787CB73A-3130-0579-9894-D586F619B9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8" y="2448"/>
              <a:ext cx="76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3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quartz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E1F3E3B0-ADDC-5C55-0477-7B236A15B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Identify the minerals below for cleavage and fracture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3383DD13-B355-5723-DD86-5691E8E82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371600"/>
            <a:ext cx="25146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6">
            <a:extLst>
              <a:ext uri="{FF2B5EF4-FFF2-40B4-BE49-F238E27FC236}">
                <a16:creationId xmlns:a16="http://schemas.microsoft.com/office/drawing/2014/main" id="{03D73C62-9D2A-45FB-0299-DBDC72F08E4B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1600200"/>
            <a:ext cx="0" cy="4876800"/>
          </a:xfrm>
          <a:prstGeom prst="line">
            <a:avLst/>
          </a:prstGeom>
          <a:noFill/>
          <a:ln w="984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16F2EEBE-DEC4-08C6-D388-98E40818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16002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CLEAVAGE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DED98E27-ECD5-D49B-CEDC-C133EADDB3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1676400"/>
            <a:ext cx="2057400" cy="3810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b="1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FRACTURE</a:t>
            </a:r>
          </a:p>
        </p:txBody>
      </p:sp>
      <p:pic>
        <p:nvPicPr>
          <p:cNvPr id="12298" name="Picture 10">
            <a:extLst>
              <a:ext uri="{FF2B5EF4-FFF2-40B4-BE49-F238E27FC236}">
                <a16:creationId xmlns:a16="http://schemas.microsoft.com/office/drawing/2014/main" id="{0F31D1F0-21F2-0FAE-65F9-84EF981488F4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463" y="1652588"/>
            <a:ext cx="238125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>
            <a:extLst>
              <a:ext uri="{FF2B5EF4-FFF2-40B4-BE49-F238E27FC236}">
                <a16:creationId xmlns:a16="http://schemas.microsoft.com/office/drawing/2014/main" id="{5D3CBD65-CA0F-F4C9-9E98-B4E0D683C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60020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01" name="Rectangle 13">
            <a:extLst>
              <a:ext uri="{FF2B5EF4-FFF2-40B4-BE49-F238E27FC236}">
                <a16:creationId xmlns:a16="http://schemas.microsoft.com/office/drawing/2014/main" id="{3A1030C1-D7E2-A70E-D867-5399C79B8D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3246438"/>
            <a:ext cx="425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/>
              <a:t>in </a:t>
            </a:r>
          </a:p>
        </p:txBody>
      </p:sp>
      <p:pic>
        <p:nvPicPr>
          <p:cNvPr id="12304" name="Picture 16" descr="Mineral Cleavage">
            <a:extLst>
              <a:ext uri="{FF2B5EF4-FFF2-40B4-BE49-F238E27FC236}">
                <a16:creationId xmlns:a16="http://schemas.microsoft.com/office/drawing/2014/main" id="{08C32959-1F40-7004-D41A-45223E913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525" y="1524000"/>
            <a:ext cx="2266950" cy="168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Name This Mineral.....magnesium carbonate">
            <a:extLst>
              <a:ext uri="{FF2B5EF4-FFF2-40B4-BE49-F238E27FC236}">
                <a16:creationId xmlns:a16="http://schemas.microsoft.com/office/drawing/2014/main" id="{1CEEB834-E4D8-CEDB-48B3-67451FFA1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476375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Name This Mineral.....rhombohedral cleavage; hardness between 2.5 and 5.5; reacts to dilute HCl">
            <a:extLst>
              <a:ext uri="{FF2B5EF4-FFF2-40B4-BE49-F238E27FC236}">
                <a16:creationId xmlns:a16="http://schemas.microsoft.com/office/drawing/2014/main" id="{6347A981-532D-B071-2637-145D012A1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700" y="1322388"/>
            <a:ext cx="2628900" cy="2106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1092E-6 L -0.3125 0.0624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25" y="3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53562E-6 L 0.30677 0.07007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30" y="34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52544E-6 L 0.28333 0.31082 " pathEditMode="relative" ptsTypes="AA">
                                      <p:cBhvr>
                                        <p:cTn id="53" dur="2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88529E-7 L -0.30833 0.27683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13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9519E-6 L 0.28333 0.5529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27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518E-6 L -0.33125 0.51988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63" y="25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5" grpId="0" animBg="1"/>
      <p:bldP spid="1229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DAB05CAD-F12B-E4A0-04C1-E4147BA948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Brain pop movie</a:t>
            </a:r>
            <a:b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Tim and Mobby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C6C03EB-9445-DA65-0757-C94F427781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8838095" imgH="5792008"/>
        </mc:Choice>
        <mc:Fallback>
          <p:control r:id="rId1" imgW="8838095" imgH="5792008">
            <p:pic>
              <p:nvPicPr>
                <p:cNvPr id="13316" name="ShockwaveFlash1">
                  <a:extLst>
                    <a:ext uri="{FF2B5EF4-FFF2-40B4-BE49-F238E27FC236}">
                      <a16:creationId xmlns:a16="http://schemas.microsoft.com/office/drawing/2014/main" id="{75C43482-F18E-A0F2-02E1-0558BFF0F63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838200"/>
                  <a:ext cx="8839200" cy="5791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B4DAB2AF-0376-FB28-4302-2AB66F2BAC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illustration </a:t>
            </a:r>
            <a:b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appearance:luster,color and streak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142857" imgH="5257143"/>
        </mc:Choice>
        <mc:Fallback>
          <p:control r:id="rId1" imgW="9142857" imgH="5257143">
            <p:pic>
              <p:nvPicPr>
                <p:cNvPr id="23556" name="ShockwaveFlash1">
                  <a:extLst>
                    <a:ext uri="{FF2B5EF4-FFF2-40B4-BE49-F238E27FC236}">
                      <a16:creationId xmlns:a16="http://schemas.microsoft.com/office/drawing/2014/main" id="{2DABCEEC-41E8-8913-3636-BC684F2082E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00200"/>
                  <a:ext cx="9144000" cy="5257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0839E58F-D15E-C389-B725-D81A5334FA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 illustration </a:t>
            </a:r>
            <a:b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cleavage and fracture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1D0E6074-1731-2CE4-0166-EB647A79B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r:id="rId1" imgW="9142857" imgH="5334745"/>
        </mc:Choice>
        <mc:Fallback>
          <p:control r:id="rId1" imgW="9142857" imgH="5334745">
            <p:pic>
              <p:nvPicPr>
                <p:cNvPr id="24580" name="ShockwaveFlash1">
                  <a:extLst>
                    <a:ext uri="{FF2B5EF4-FFF2-40B4-BE49-F238E27FC236}">
                      <a16:creationId xmlns:a16="http://schemas.microsoft.com/office/drawing/2014/main" id="{B4EDC17B-5886-AA9C-17A0-752DC4290FC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524000"/>
                  <a:ext cx="9144000" cy="53340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7FE8938F-D3E9-47E6-05FA-5F1EBA6C38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 to find and process gold</a:t>
            </a:r>
            <a:br>
              <a:rPr lang="en-US" alt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altLang="en-US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4344" name="Picture 8">
            <a:extLst>
              <a:ext uri="{FF2B5EF4-FFF2-40B4-BE49-F238E27FC236}">
                <a16:creationId xmlns:a16="http://schemas.microsoft.com/office/drawing/2014/main" id="{59840328-F6CE-6816-DCD7-09A64ECE6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209800"/>
            <a:ext cx="8001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us gold coins">
            <a:extLst>
              <a:ext uri="{FF2B5EF4-FFF2-40B4-BE49-F238E27FC236}">
                <a16:creationId xmlns:a16="http://schemas.microsoft.com/office/drawing/2014/main" id="{A836CD6E-D22F-4DBE-8E05-B13AE7247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838200"/>
            <a:ext cx="2100262" cy="98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>
            <a:extLst>
              <a:ext uri="{FF2B5EF4-FFF2-40B4-BE49-F238E27FC236}">
                <a16:creationId xmlns:a16="http://schemas.microsoft.com/office/drawing/2014/main" id="{892A9FF5-A209-F616-2231-767C58EAC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38200"/>
            <a:ext cx="1524000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WindowsMediaPlayer1" r:id="rId1" imgW="7296120" imgH="4971960"/>
        </mc:Choice>
        <mc:Fallback>
          <p:control name="WindowsMediaPlayer1" r:id="rId1" imgW="7296120" imgH="4971960">
            <p:pic>
              <p:nvPicPr>
                <p:cNvPr id="14341" name="WindowsMediaPlayer1">
                  <a:extLst>
                    <a:ext uri="{FF2B5EF4-FFF2-40B4-BE49-F238E27FC236}">
                      <a16:creationId xmlns:a16="http://schemas.microsoft.com/office/drawing/2014/main" id="{BDB88D8C-C709-C55E-B05A-9B41CCD2D7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933450" y="1885950"/>
                  <a:ext cx="7270750" cy="49593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734DD936-E78A-1EC0-EEAE-688690F56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identification video</a:t>
            </a:r>
          </a:p>
        </p:txBody>
      </p:sp>
      <p:pic>
        <p:nvPicPr>
          <p:cNvPr id="16391" name="Picture 7" descr="Gemstones, Rajasthan Travel">
            <a:extLst>
              <a:ext uri="{FF2B5EF4-FFF2-40B4-BE49-F238E27FC236}">
                <a16:creationId xmlns:a16="http://schemas.microsoft.com/office/drawing/2014/main" id="{BC87F537-64A2-1A6E-2542-F4B9CF164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3" name="Picture 9">
            <a:extLst>
              <a:ext uri="{FF2B5EF4-FFF2-40B4-BE49-F238E27FC236}">
                <a16:creationId xmlns:a16="http://schemas.microsoft.com/office/drawing/2014/main" id="{CA740E36-DE48-3494-1C0B-2377813E93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115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5" name="Picture 11">
            <a:extLst>
              <a:ext uri="{FF2B5EF4-FFF2-40B4-BE49-F238E27FC236}">
                <a16:creationId xmlns:a16="http://schemas.microsoft.com/office/drawing/2014/main" id="{F72AF706-B72B-3D36-E544-715E4AFA4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574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7" name="Picture 13">
            <a:extLst>
              <a:ext uri="{FF2B5EF4-FFF2-40B4-BE49-F238E27FC236}">
                <a16:creationId xmlns:a16="http://schemas.microsoft.com/office/drawing/2014/main" id="{9DCC7888-5609-E4A8-B4C1-63CC4D54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7800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8" name="Picture 14" descr="Gemstones, Rajasthan Travel">
            <a:extLst>
              <a:ext uri="{FF2B5EF4-FFF2-40B4-BE49-F238E27FC236}">
                <a16:creationId xmlns:a16="http://schemas.microsoft.com/office/drawing/2014/main" id="{F9340AED-1030-5431-2759-444DDBCC0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5334000"/>
            <a:ext cx="1143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71C3E3B5-56B3-560F-1073-C0B30D5CAB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3886200"/>
            <a:ext cx="1155700" cy="147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53B924FC-EC1B-999B-2073-313D1A16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2657475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1" name="Picture 17">
            <a:extLst>
              <a:ext uri="{FF2B5EF4-FFF2-40B4-BE49-F238E27FC236}">
                <a16:creationId xmlns:a16="http://schemas.microsoft.com/office/drawing/2014/main" id="{8AC5190A-EFA3-4A8B-0F31-D8EFC3FC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1447800"/>
            <a:ext cx="114300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name="WindowsMediaPlayer1" r:id="rId1" imgW="6934320" imgH="5029200"/>
        </mc:Choice>
        <mc:Fallback>
          <p:control name="WindowsMediaPlayer1" r:id="rId1" imgW="6934320" imgH="5029200">
            <p:pic>
              <p:nvPicPr>
                <p:cNvPr id="16388" name="WindowsMediaPlayer1">
                  <a:extLst>
                    <a:ext uri="{FF2B5EF4-FFF2-40B4-BE49-F238E27FC236}">
                      <a16:creationId xmlns:a16="http://schemas.microsoft.com/office/drawing/2014/main" id="{412F6B1F-C3D9-A532-8F9C-7D68EE4941B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157288" y="1828800"/>
                  <a:ext cx="6932612" cy="50276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>
                      <a:noFill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>
            <a:extLst>
              <a:ext uri="{FF2B5EF4-FFF2-40B4-BE49-F238E27FC236}">
                <a16:creationId xmlns:a16="http://schemas.microsoft.com/office/drawing/2014/main" id="{E6AE7A70-1645-663F-A6D7-C79778904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8029F95-12E2-03D3-D771-8722A0556D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>
                <a:solidFill>
                  <a:srgbClr val="FF0000"/>
                </a:solidFill>
                <a:latin typeface="Alba" pitchFamily="2" charset="0"/>
              </a:rPr>
              <a:t>What</a:t>
            </a:r>
            <a:r>
              <a:rPr lang="en-US" altLang="en-US" sz="5400"/>
              <a:t> you’ll learn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71ADAAE-539D-044D-492B-6E29691750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>
                <a:solidFill>
                  <a:srgbClr val="FF0000"/>
                </a:solidFill>
                <a:latin typeface="Alba" pitchFamily="2" charset="0"/>
              </a:rPr>
              <a:t>Describe</a:t>
            </a:r>
            <a:r>
              <a:rPr lang="en-US" altLang="en-US"/>
              <a:t> physical properties used to identify minerals.</a:t>
            </a:r>
          </a:p>
          <a:p>
            <a:r>
              <a:rPr lang="en-US" altLang="en-US" sz="4400">
                <a:solidFill>
                  <a:srgbClr val="FF0000"/>
                </a:solidFill>
                <a:latin typeface="Alba" pitchFamily="2" charset="0"/>
              </a:rPr>
              <a:t>Identify</a:t>
            </a:r>
            <a:r>
              <a:rPr lang="en-US" altLang="en-US"/>
              <a:t> minerals using physical properties such as hardness and streak.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9BADA90-B5A1-AB5F-2CD8-BBCF06120E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Physical Properties</a:t>
            </a:r>
            <a:r>
              <a:rPr lang="en-US" altLang="en-US"/>
              <a:t> 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A113E5C-DD6A-C3CC-6ECE-69EE7C6520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572000"/>
          </a:xfrm>
        </p:spPr>
        <p:txBody>
          <a:bodyPr/>
          <a:lstStyle/>
          <a:p>
            <a:r>
              <a:rPr lang="en-US" altLang="en-US">
                <a:hlinkClick r:id="rId3" action="ppaction://hlinksldjump"/>
              </a:rPr>
              <a:t>Mineral appearance </a:t>
            </a:r>
            <a:endParaRPr lang="en-US" altLang="en-US"/>
          </a:p>
          <a:p>
            <a:r>
              <a:rPr lang="en-US" altLang="en-US">
                <a:hlinkClick r:id="rId4" action="ppaction://hlinksldjump"/>
              </a:rPr>
              <a:t>Hardness</a:t>
            </a:r>
            <a:endParaRPr lang="en-US" altLang="en-US"/>
          </a:p>
          <a:p>
            <a:r>
              <a:rPr lang="en-US" altLang="en-US">
                <a:hlinkClick r:id="rId5" action="ppaction://hlinksldjump"/>
              </a:rPr>
              <a:t>Luster</a:t>
            </a:r>
            <a:endParaRPr lang="en-US" altLang="en-US"/>
          </a:p>
          <a:p>
            <a:r>
              <a:rPr lang="en-US" altLang="en-US">
                <a:hlinkClick r:id="rId6" action="ppaction://hlinksldjump"/>
              </a:rPr>
              <a:t>Specific gravity</a:t>
            </a:r>
            <a:endParaRPr lang="en-US" altLang="en-US"/>
          </a:p>
          <a:p>
            <a:r>
              <a:rPr lang="en-US" altLang="en-US">
                <a:hlinkClick r:id="rId7" action="ppaction://hlinksldjump"/>
              </a:rPr>
              <a:t>Streak</a:t>
            </a:r>
            <a:endParaRPr lang="en-US" altLang="en-US"/>
          </a:p>
          <a:p>
            <a:r>
              <a:rPr lang="en-US" altLang="en-US">
                <a:hlinkClick r:id="rId8" action="ppaction://hlinksldjump"/>
              </a:rPr>
              <a:t>Cleavage </a:t>
            </a:r>
            <a:r>
              <a:rPr lang="en-US" altLang="en-US" sz="2800">
                <a:solidFill>
                  <a:srgbClr val="000066"/>
                </a:solidFill>
                <a:hlinkClick r:id="rId8" action="ppaction://hlinksldjump"/>
              </a:rPr>
              <a:t>and</a:t>
            </a:r>
            <a:r>
              <a:rPr lang="en-US" altLang="en-US">
                <a:hlinkClick r:id="rId8" action="ppaction://hlinksldjump"/>
              </a:rPr>
              <a:t> </a:t>
            </a:r>
            <a:r>
              <a:rPr lang="en-US" altLang="en-US">
                <a:hlinkClick r:id="rId9" action="ppaction://hlinksldjump"/>
              </a:rPr>
              <a:t>fracture</a:t>
            </a:r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0E965E98-BCEF-890F-9A14-E0A9381051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Mineral appearance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065E57A-7757-E11C-63AE-351B19BF6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53400" cy="2057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How it looks like 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What </a:t>
            </a:r>
            <a:r>
              <a:rPr lang="en-US" altLang="en-US" sz="3600" b="1">
                <a:solidFill>
                  <a:srgbClr val="FF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color</a:t>
            </a:r>
            <a:r>
              <a:rPr lang="en-US" altLang="en-US"/>
              <a:t> is it?</a:t>
            </a:r>
          </a:p>
          <a:p>
            <a:pPr>
              <a:lnSpc>
                <a:spcPct val="90000"/>
              </a:lnSpc>
            </a:pPr>
            <a:r>
              <a:rPr lang="en-US" altLang="en-US"/>
              <a:t>Which one of the following is gold? Identify by appearance.</a:t>
            </a:r>
          </a:p>
        </p:txBody>
      </p:sp>
      <p:pic>
        <p:nvPicPr>
          <p:cNvPr id="5125" name="Picture 5">
            <a:extLst>
              <a:ext uri="{FF2B5EF4-FFF2-40B4-BE49-F238E27FC236}">
                <a16:creationId xmlns:a16="http://schemas.microsoft.com/office/drawing/2014/main" id="{F5A02694-CDFA-6455-0777-CC46E763B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90938"/>
            <a:ext cx="3276600" cy="316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>
            <a:extLst>
              <a:ext uri="{FF2B5EF4-FFF2-40B4-BE49-F238E27FC236}">
                <a16:creationId xmlns:a16="http://schemas.microsoft.com/office/drawing/2014/main" id="{3D5E7B42-E95D-8006-FAFC-32E3FE12F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97300"/>
            <a:ext cx="4572000" cy="306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AutoShape 8">
            <a:hlinkClick r:id="rId5" action="ppaction://hlinksldjump"/>
            <a:extLst>
              <a:ext uri="{FF2B5EF4-FFF2-40B4-BE49-F238E27FC236}">
                <a16:creationId xmlns:a16="http://schemas.microsoft.com/office/drawing/2014/main" id="{CE044D71-9FEC-0404-E16F-FB0EF41838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5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CDEF316A-F6A9-4735-A453-2555AC632F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altLang="en-US" sz="48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Hardness</a:t>
            </a:r>
            <a:r>
              <a:rPr lang="en-US" altLang="en-US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9FCDFA4A-BABA-62A3-2269-A713A352D3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altLang="en-US"/>
              <a:t>A measure of how easily a mineral can be scratched 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65F4F2C2-D059-4AD6-C572-00C1370EE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9144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1" name="AutoShape 7">
            <a:hlinkClick r:id="rId4" action="ppaction://hlinksldjump"/>
            <a:extLst>
              <a:ext uri="{FF2B5EF4-FFF2-40B4-BE49-F238E27FC236}">
                <a16:creationId xmlns:a16="http://schemas.microsoft.com/office/drawing/2014/main" id="{E0A48F01-C313-7365-AFF0-897B0D8F3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48CF0D57-310A-B18E-6E19-89439D500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612900"/>
            <a:ext cx="1611313" cy="4041775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C84BCF3F-D1F4-C9B1-7FAE-21BD71C012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Properties of Minerals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02031B77-D1D4-0554-DD86-D29A1B08B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323975"/>
            <a:ext cx="7086600" cy="304800"/>
          </a:xfrm>
          <a:prstGeom prst="rect">
            <a:avLst/>
          </a:prstGeom>
          <a:solidFill>
            <a:srgbClr val="2F18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chemeClr val="bg1"/>
                </a:solidFill>
              </a:rPr>
              <a:t>Mohs Hardness Scale</a:t>
            </a:r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544CFB18-4E7D-9F45-5F56-4842CA150F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1628775"/>
            <a:ext cx="7086600" cy="304800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altLang="en-US" sz="1600" b="1">
              <a:solidFill>
                <a:schemeClr val="bg1"/>
              </a:solidFill>
            </a:endParaRPr>
          </a:p>
        </p:txBody>
      </p:sp>
      <p:sp>
        <p:nvSpPr>
          <p:cNvPr id="26630" name="Text Box 6">
            <a:extLst>
              <a:ext uri="{FF2B5EF4-FFF2-40B4-BE49-F238E27FC236}">
                <a16:creationId xmlns:a16="http://schemas.microsoft.com/office/drawing/2014/main" id="{9E8E2DAA-5B40-72B8-8FBD-C4E2C48A95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388" y="1566863"/>
            <a:ext cx="1787525" cy="386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125000"/>
              </a:lnSpc>
            </a:pPr>
            <a:r>
              <a:rPr lang="en-US" altLang="en-US" sz="1600" b="1"/>
              <a:t>Mineral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Talc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Gypsum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Calcite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Fluorite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Apatite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Feldspar</a:t>
            </a:r>
          </a:p>
          <a:p>
            <a:pPr eaLnBrk="0" hangingPunct="0">
              <a:lnSpc>
                <a:spcPct val="125000"/>
              </a:lnSpc>
            </a:pPr>
            <a:endParaRPr lang="en-US" altLang="en-US" sz="1400" b="1"/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Quartz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Topaz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Corundum</a:t>
            </a:r>
          </a:p>
          <a:p>
            <a:pPr eaLnBrk="0" hangingPunct="0">
              <a:lnSpc>
                <a:spcPct val="125000"/>
              </a:lnSpc>
            </a:pPr>
            <a:r>
              <a:rPr lang="en-US" altLang="en-US" sz="1400" b="1"/>
              <a:t>Diamond</a:t>
            </a:r>
          </a:p>
        </p:txBody>
      </p:sp>
      <p:sp>
        <p:nvSpPr>
          <p:cNvPr id="26631" name="Text Box 7">
            <a:extLst>
              <a:ext uri="{FF2B5EF4-FFF2-40B4-BE49-F238E27FC236}">
                <a16:creationId xmlns:a16="http://schemas.microsoft.com/office/drawing/2014/main" id="{C7AF41C6-00A6-8017-823B-F861D155B6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1552575"/>
            <a:ext cx="99060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125000"/>
              </a:lnSpc>
            </a:pPr>
            <a:r>
              <a:rPr lang="en-US" altLang="en-US" sz="1600" b="1"/>
              <a:t>Rating</a:t>
            </a:r>
          </a:p>
        </p:txBody>
      </p:sp>
      <p:sp>
        <p:nvSpPr>
          <p:cNvPr id="26632" name="Text Box 8">
            <a:extLst>
              <a:ext uri="{FF2B5EF4-FFF2-40B4-BE49-F238E27FC236}">
                <a16:creationId xmlns:a16="http://schemas.microsoft.com/office/drawing/2014/main" id="{4DE4A9AB-6882-DFA3-EBD9-403B6AEF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1925638"/>
            <a:ext cx="4840288" cy="374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914400" indent="-914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287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sz="1400" b="1"/>
              <a:t>1	Softest known mineral. It flakes easily when scratched by a fingernail.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2	A fingernail can easily scratch it.</a:t>
            </a:r>
            <a:r>
              <a:rPr lang="en-US" altLang="en-US" sz="1400"/>
              <a:t> 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3	A fingernail cannot scratch it, but a copper penny can.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4	A steel knife can easily scratch it.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5	A steel knife can scratch it.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6	Cannot be scratched by a steel knife, but it can scratch window glass.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7	Can scratch steel and hard glass easily.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8	Can scratch quartz.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9	Can scratch topaz.</a:t>
            </a:r>
          </a:p>
          <a:p>
            <a:pPr eaLnBrk="0" hangingPunct="0">
              <a:spcBef>
                <a:spcPct val="35000"/>
              </a:spcBef>
            </a:pPr>
            <a:r>
              <a:rPr lang="en-US" altLang="en-US" sz="1400" b="1"/>
              <a:t>10	Hardest known mineral. Diamond can scratch all other substances.</a:t>
            </a:r>
            <a:endParaRPr lang="en-US" altLang="en-US" sz="2400">
              <a:latin typeface="Times" panose="02020603050405020304" pitchFamily="18" charset="0"/>
            </a:endParaRPr>
          </a:p>
        </p:txBody>
      </p:sp>
      <p:sp>
        <p:nvSpPr>
          <p:cNvPr id="26633" name="Rectangle 9">
            <a:extLst>
              <a:ext uri="{FF2B5EF4-FFF2-40B4-BE49-F238E27FC236}">
                <a16:creationId xmlns:a16="http://schemas.microsoft.com/office/drawing/2014/main" id="{1965124B-1415-EEBA-0653-323FB8CD6B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388" y="1323975"/>
            <a:ext cx="7085012" cy="4343400"/>
          </a:xfrm>
          <a:prstGeom prst="rect">
            <a:avLst/>
          </a:prstGeom>
          <a:noFill/>
          <a:ln w="38100">
            <a:solidFill>
              <a:srgbClr val="2F18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26634" name="Picture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077CA86-9747-5559-3202-FEE8F2FA6F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956300"/>
            <a:ext cx="7429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6C34B3D-7549-C6B3-B67D-DF4612070D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56300"/>
            <a:ext cx="742950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6" name="Text Box 12">
            <a:extLst>
              <a:ext uri="{FF2B5EF4-FFF2-40B4-BE49-F238E27FC236}">
                <a16:creationId xmlns:a16="http://schemas.microsoft.com/office/drawing/2014/main" id="{3777F9CE-1F2F-0F6D-29A0-40A7CD399E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1597025"/>
            <a:ext cx="1685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1600" b="1"/>
              <a:t>Testing Method</a:t>
            </a:r>
          </a:p>
        </p:txBody>
      </p:sp>
      <p:sp>
        <p:nvSpPr>
          <p:cNvPr id="26637" name="Line 13">
            <a:extLst>
              <a:ext uri="{FF2B5EF4-FFF2-40B4-BE49-F238E27FC236}">
                <a16:creationId xmlns:a16="http://schemas.microsoft.com/office/drawing/2014/main" id="{D01F8824-301B-94DD-26FA-A048E86F19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6800" y="242411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8" name="Line 14">
            <a:extLst>
              <a:ext uri="{FF2B5EF4-FFF2-40B4-BE49-F238E27FC236}">
                <a16:creationId xmlns:a16="http://schemas.microsoft.com/office/drawing/2014/main" id="{6C82E680-F20E-AADD-2DBF-7E0807C8FDD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8388" y="27257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39" name="Line 15">
            <a:extLst>
              <a:ext uri="{FF2B5EF4-FFF2-40B4-BE49-F238E27FC236}">
                <a16:creationId xmlns:a16="http://schemas.microsoft.com/office/drawing/2014/main" id="{C53991C0-24DF-C9F8-0CE0-D41670A8232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8863" y="32083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0" name="Line 16">
            <a:extLst>
              <a:ext uri="{FF2B5EF4-FFF2-40B4-BE49-F238E27FC236}">
                <a16:creationId xmlns:a16="http://schemas.microsoft.com/office/drawing/2014/main" id="{F3F6AA58-9B42-41FD-0348-B30BE037294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3150" y="35226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1" name="Line 17">
            <a:extLst>
              <a:ext uri="{FF2B5EF4-FFF2-40B4-BE49-F238E27FC236}">
                <a16:creationId xmlns:a16="http://schemas.microsoft.com/office/drawing/2014/main" id="{311DADFD-AACB-0A76-09DE-8EF04C95625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0450" y="379888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2" name="Line 18">
            <a:extLst>
              <a:ext uri="{FF2B5EF4-FFF2-40B4-BE49-F238E27FC236}">
                <a16:creationId xmlns:a16="http://schemas.microsoft.com/office/drawing/2014/main" id="{476E40FA-9D8D-905D-A10E-2D27A0DEF81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0925" y="4295775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3" name="Line 19">
            <a:extLst>
              <a:ext uri="{FF2B5EF4-FFF2-40B4-BE49-F238E27FC236}">
                <a16:creationId xmlns:a16="http://schemas.microsoft.com/office/drawing/2014/main" id="{4203268D-4EE5-B49C-672D-DBA6A8BFA2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213" y="4579938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4" name="Line 20">
            <a:extLst>
              <a:ext uri="{FF2B5EF4-FFF2-40B4-BE49-F238E27FC236}">
                <a16:creationId xmlns:a16="http://schemas.microsoft.com/office/drawing/2014/main" id="{E5A1C700-C449-83A6-CB80-5235FBDF0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77913" y="48434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5" name="Line 21">
            <a:extLst>
              <a:ext uri="{FF2B5EF4-FFF2-40B4-BE49-F238E27FC236}">
                <a16:creationId xmlns:a16="http://schemas.microsoft.com/office/drawing/2014/main" id="{A68A789C-56DA-7CE6-9EAB-DF63E6B060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5213" y="512921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6" name="Line 22">
            <a:extLst>
              <a:ext uri="{FF2B5EF4-FFF2-40B4-BE49-F238E27FC236}">
                <a16:creationId xmlns:a16="http://schemas.microsoft.com/office/drawing/2014/main" id="{3ACBD203-8680-DF9C-419C-32EB0E36E5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55688" y="1935163"/>
            <a:ext cx="7086600" cy="0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7" name="Line 23">
            <a:extLst>
              <a:ext uri="{FF2B5EF4-FFF2-40B4-BE49-F238E27FC236}">
                <a16:creationId xmlns:a16="http://schemas.microsoft.com/office/drawing/2014/main" id="{727AF9B3-05E5-6F1A-AA49-E62577F31C48}"/>
              </a:ext>
            </a:extLst>
          </p:cNvPr>
          <p:cNvSpPr>
            <a:spLocks noChangeShapeType="1"/>
          </p:cNvSpPr>
          <p:nvPr/>
        </p:nvSpPr>
        <p:spPr bwMode="auto">
          <a:xfrm>
            <a:off x="3905250" y="1612900"/>
            <a:ext cx="0" cy="4027488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6648" name="Line 24">
            <a:extLst>
              <a:ext uri="{FF2B5EF4-FFF2-40B4-BE49-F238E27FC236}">
                <a16:creationId xmlns:a16="http://schemas.microsoft.com/office/drawing/2014/main" id="{06484379-0BE7-7D3A-177C-67B83D22612A}"/>
              </a:ext>
            </a:extLst>
          </p:cNvPr>
          <p:cNvSpPr>
            <a:spLocks noChangeShapeType="1"/>
          </p:cNvSpPr>
          <p:nvPr/>
        </p:nvSpPr>
        <p:spPr bwMode="auto">
          <a:xfrm>
            <a:off x="2690813" y="1628775"/>
            <a:ext cx="0" cy="4027488"/>
          </a:xfrm>
          <a:prstGeom prst="line">
            <a:avLst/>
          </a:prstGeom>
          <a:noFill/>
          <a:ln w="9525">
            <a:solidFill>
              <a:srgbClr val="2F18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6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6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66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66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66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266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91B4B83C-E516-BE1E-E9E6-BBF38CFBE6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Luster</a:t>
            </a:r>
            <a:r>
              <a:rPr lang="en-US" altLang="en-US" sz="54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BEDC9976-5026-F5ED-15DF-10BDEEAC3C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way a mineral  reflects a light luster.</a:t>
            </a:r>
          </a:p>
          <a:p>
            <a:r>
              <a:rPr lang="en-US" altLang="en-US"/>
              <a:t>Either </a:t>
            </a:r>
            <a:r>
              <a:rPr lang="en-US" altLang="en-US" sz="4000" b="1">
                <a:solidFill>
                  <a:srgbClr val="777777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metallic</a:t>
            </a:r>
            <a:r>
              <a:rPr lang="en-US" altLang="en-US"/>
              <a:t> or </a:t>
            </a:r>
            <a:r>
              <a:rPr lang="en-US" altLang="en-US" sz="4000" b="1">
                <a:solidFill>
                  <a:srgbClr val="99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nonmetallic</a:t>
            </a:r>
          </a:p>
          <a:p>
            <a:pPr>
              <a:buFontTx/>
              <a:buNone/>
            </a:pPr>
            <a:endParaRPr lang="en-US" altLang="en-US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058C7DBB-18C9-5286-D001-3C92FB1A4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36576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E5BFB1B7-92A1-EB93-FEFC-B75D557E1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505200"/>
            <a:ext cx="3733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AutoShape 9">
            <a:hlinkClick r:id="rId5" action="ppaction://hlinksldjump"/>
            <a:extLst>
              <a:ext uri="{FF2B5EF4-FFF2-40B4-BE49-F238E27FC236}">
                <a16:creationId xmlns:a16="http://schemas.microsoft.com/office/drawing/2014/main" id="{BD60FE23-5E25-D76B-2D98-101D1F7F6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180" name="Line 12">
            <a:extLst>
              <a:ext uri="{FF2B5EF4-FFF2-40B4-BE49-F238E27FC236}">
                <a16:creationId xmlns:a16="http://schemas.microsoft.com/office/drawing/2014/main" id="{7A521D7F-475A-EE59-6329-346F12DC672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62200" y="2819400"/>
            <a:ext cx="609600" cy="18288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81" name="Line 13">
            <a:extLst>
              <a:ext uri="{FF2B5EF4-FFF2-40B4-BE49-F238E27FC236}">
                <a16:creationId xmlns:a16="http://schemas.microsoft.com/office/drawing/2014/main" id="{682A57AD-BBEF-8078-9CE2-EBD1359AC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2895600"/>
            <a:ext cx="914400" cy="17526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>
            <a:extLst>
              <a:ext uri="{FF2B5EF4-FFF2-40B4-BE49-F238E27FC236}">
                <a16:creationId xmlns:a16="http://schemas.microsoft.com/office/drawing/2014/main" id="{1B7755F1-0874-23B3-57B9-E08A6B628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2438400" cy="172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>
            <a:extLst>
              <a:ext uri="{FF2B5EF4-FFF2-40B4-BE49-F238E27FC236}">
                <a16:creationId xmlns:a16="http://schemas.microsoft.com/office/drawing/2014/main" id="{F53237C2-F31A-03FC-7EC2-7040DD0E1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60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Gravity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D9B4F485-81E2-21CC-2F2E-3ACB29293D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The specific gravity of a mineral is the ration of its weight </a:t>
            </a:r>
            <a:r>
              <a:rPr lang="en-US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compared</a:t>
            </a:r>
            <a:r>
              <a:rPr lang="en-US" altLang="en-US"/>
              <a:t> with the weight of an equal volume of water.</a:t>
            </a:r>
          </a:p>
          <a:p>
            <a:r>
              <a:rPr lang="en-US" altLang="en-US"/>
              <a:t>Gold has specific gravity of </a:t>
            </a:r>
            <a:r>
              <a:rPr lang="en-US" altLang="en-US" sz="40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</a:t>
            </a:r>
          </a:p>
          <a:p>
            <a:r>
              <a:rPr lang="en-US" altLang="en-US"/>
              <a:t>It means gold is </a:t>
            </a:r>
            <a:r>
              <a:rPr lang="en-US" altLang="en-US" sz="3600" b="1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19 times heavier</a:t>
            </a:r>
            <a:r>
              <a:rPr lang="en-US" altLang="en-US"/>
              <a:t> than water.</a:t>
            </a:r>
          </a:p>
        </p:txBody>
      </p:sp>
      <p:pic>
        <p:nvPicPr>
          <p:cNvPr id="8199" name="Picture 7">
            <a:extLst>
              <a:ext uri="{FF2B5EF4-FFF2-40B4-BE49-F238E27FC236}">
                <a16:creationId xmlns:a16="http://schemas.microsoft.com/office/drawing/2014/main" id="{341AC310-E542-BCCE-8B7F-2735859D8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967288"/>
            <a:ext cx="1812925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2" name="Group 10">
            <a:extLst>
              <a:ext uri="{FF2B5EF4-FFF2-40B4-BE49-F238E27FC236}">
                <a16:creationId xmlns:a16="http://schemas.microsoft.com/office/drawing/2014/main" id="{8E4582BC-C985-9FEE-12F4-6C949140565B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5500688"/>
            <a:ext cx="3124200" cy="976312"/>
            <a:chOff x="1776" y="3465"/>
            <a:chExt cx="1968" cy="615"/>
          </a:xfrm>
        </p:grpSpPr>
        <p:sp>
          <p:nvSpPr>
            <p:cNvPr id="8200" name="AutoShape 8">
              <a:extLst>
                <a:ext uri="{FF2B5EF4-FFF2-40B4-BE49-F238E27FC236}">
                  <a16:creationId xmlns:a16="http://schemas.microsoft.com/office/drawing/2014/main" id="{96FF831F-C753-A4DD-DD17-DD2707C51F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3792"/>
              <a:ext cx="1968" cy="288"/>
            </a:xfrm>
            <a:prstGeom prst="leftArrow">
              <a:avLst>
                <a:gd name="adj1" fmla="val 50000"/>
                <a:gd name="adj2" fmla="val 17083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01" name="Text Box 9">
              <a:extLst>
                <a:ext uri="{FF2B5EF4-FFF2-40B4-BE49-F238E27FC236}">
                  <a16:creationId xmlns:a16="http://schemas.microsoft.com/office/drawing/2014/main" id="{07D17700-C725-6B28-FA08-B5FB09F728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0" y="3465"/>
              <a:ext cx="1763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800"/>
                <a:t>19 times heavier</a:t>
              </a:r>
            </a:p>
          </p:txBody>
        </p:sp>
      </p:grpSp>
      <p:sp>
        <p:nvSpPr>
          <p:cNvPr id="8203" name="AutoShape 11">
            <a:hlinkClick r:id="rId5" action="ppaction://hlinksldjump"/>
            <a:extLst>
              <a:ext uri="{FF2B5EF4-FFF2-40B4-BE49-F238E27FC236}">
                <a16:creationId xmlns:a16="http://schemas.microsoft.com/office/drawing/2014/main" id="{344AC43E-6B0C-A5A2-C743-31FB1EBDF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609600"/>
            <a:ext cx="914400" cy="762000"/>
          </a:xfrm>
          <a:prstGeom prst="leftArrow">
            <a:avLst>
              <a:gd name="adj1" fmla="val 50000"/>
              <a:gd name="adj2" fmla="val 30000"/>
            </a:avLst>
          </a:prstGeom>
          <a:solidFill>
            <a:srgbClr val="99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D673C56-D5E5-238F-B7B9-AFBB1ABB14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800" b="1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Specific gravity</a:t>
            </a:r>
          </a:p>
        </p:txBody>
      </p:sp>
      <p:pic>
        <p:nvPicPr>
          <p:cNvPr id="18437" name="Picture 5" descr="Mineral Density: Specific Gravity">
            <a:extLst>
              <a:ext uri="{FF2B5EF4-FFF2-40B4-BE49-F238E27FC236}">
                <a16:creationId xmlns:a16="http://schemas.microsoft.com/office/drawing/2014/main" id="{3D2BAB7E-EF4B-6FCD-0CDA-FC3CE6C84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00150"/>
            <a:ext cx="8991600" cy="568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472</Words>
  <Application>Microsoft Office PowerPoint</Application>
  <PresentationFormat>On-screen Show (4:3)</PresentationFormat>
  <Paragraphs>101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Alba</vt:lpstr>
      <vt:lpstr>Times</vt:lpstr>
      <vt:lpstr>Default Design</vt:lpstr>
      <vt:lpstr>Section-2  Mineral Identification pg.68</vt:lpstr>
      <vt:lpstr>What you’ll learn</vt:lpstr>
      <vt:lpstr>Physical Properties </vt:lpstr>
      <vt:lpstr>Mineral appearance </vt:lpstr>
      <vt:lpstr>Hardness </vt:lpstr>
      <vt:lpstr>Properties of Minerals</vt:lpstr>
      <vt:lpstr>Luster </vt:lpstr>
      <vt:lpstr>Specific Gravity</vt:lpstr>
      <vt:lpstr>Specific gravity</vt:lpstr>
      <vt:lpstr>Streak </vt:lpstr>
      <vt:lpstr>Cleavage</vt:lpstr>
      <vt:lpstr>and Fracture!...</vt:lpstr>
      <vt:lpstr>Identify the minerals below for cleavage and fracture</vt:lpstr>
      <vt:lpstr>Brain pop movie Tim and Mobby</vt:lpstr>
      <vt:lpstr>An illustration  appearance:luster,color and streak</vt:lpstr>
      <vt:lpstr>An illustration  cleavage and fracture</vt:lpstr>
      <vt:lpstr>How to find and process gold </vt:lpstr>
      <vt:lpstr>Mineral identification video</vt:lpstr>
      <vt:lpstr>PowerPoint Presentation</vt:lpstr>
    </vt:vector>
  </TitlesOfParts>
  <Company>fsa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Section-2  Mineral Identification pg.68</dc:title>
  <dc:creator>fsa</dc:creator>
  <cp:lastModifiedBy>Nayan GRIFFITHS</cp:lastModifiedBy>
  <cp:revision>18</cp:revision>
  <dcterms:created xsi:type="dcterms:W3CDTF">2006-06-19T21:09:41Z</dcterms:created>
  <dcterms:modified xsi:type="dcterms:W3CDTF">2023-06-05T15:56:15Z</dcterms:modified>
</cp:coreProperties>
</file>